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5" r:id="rId2"/>
    <p:sldId id="260" r:id="rId3"/>
    <p:sldId id="268" r:id="rId4"/>
    <p:sldId id="266" r:id="rId5"/>
    <p:sldId id="267" r:id="rId6"/>
    <p:sldId id="269" r:id="rId7"/>
    <p:sldId id="270" r:id="rId8"/>
    <p:sldId id="271" r:id="rId9"/>
    <p:sldId id="272" r:id="rId10"/>
    <p:sldId id="273" r:id="rId11"/>
    <p:sldId id="274" r:id="rId12"/>
    <p:sldId id="275" r:id="rId13"/>
    <p:sldId id="276" r:id="rId14"/>
    <p:sldId id="279" r:id="rId15"/>
    <p:sldId id="277" r:id="rId16"/>
    <p:sldId id="281" r:id="rId17"/>
    <p:sldId id="284" r:id="rId18"/>
    <p:sldId id="282" r:id="rId19"/>
    <p:sldId id="283" r:id="rId20"/>
    <p:sldId id="28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360" y="-77"/>
      </p:cViewPr>
      <p:guideLst>
        <p:guide orient="horz" pos="2160"/>
        <p:guide pos="2880"/>
      </p:guideLst>
    </p:cSldViewPr>
  </p:slideViewPr>
  <p:notesTextViewPr>
    <p:cViewPr>
      <p:scale>
        <a:sx n="1" d="1"/>
        <a:sy n="1" d="1"/>
      </p:scale>
      <p:origin x="0" y="0"/>
    </p:cViewPr>
  </p:notesTextViewPr>
  <p:sorterViewPr>
    <p:cViewPr>
      <p:scale>
        <a:sx n="100" d="100"/>
        <a:sy n="100" d="100"/>
      </p:scale>
      <p:origin x="0" y="463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221B13-CE9C-4DAB-A415-7857AA83D46A}" type="datetimeFigureOut">
              <a:rPr lang="en-GB" smtClean="0"/>
              <a:t>10/07/2016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4B6AAD-0E82-4D33-B82A-B71571285B12}" type="slidenum">
              <a:rPr lang="en-GB" smtClean="0"/>
              <a:t>‹#›</a:t>
            </a:fld>
            <a:endParaRPr lang="en-GB"/>
          </a:p>
        </p:txBody>
      </p:sp>
    </p:spTree>
    <p:extLst>
      <p:ext uri="{BB962C8B-B14F-4D97-AF65-F5344CB8AC3E}">
        <p14:creationId xmlns:p14="http://schemas.microsoft.com/office/powerpoint/2010/main" val="229980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Personal Profile and admission</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Operation 5 people –  anaesthetist, ward clerk, Registrar, pharmacist, physiotherapist</a:t>
            </a:r>
          </a:p>
          <a:p>
            <a:endParaRPr lang="en-GB" dirty="0" smtClean="0"/>
          </a:p>
          <a:p>
            <a:r>
              <a:rPr lang="en-GB" dirty="0" smtClean="0"/>
              <a:t>DNA – my experience 01 10 09</a:t>
            </a:r>
          </a:p>
          <a:p>
            <a:endParaRPr lang="en-GB" dirty="0" smtClean="0"/>
          </a:p>
          <a:p>
            <a:r>
              <a:rPr lang="en-GB" dirty="0" smtClean="0"/>
              <a:t>Red and Green Channels at immigration - Portsmouth and airports</a:t>
            </a:r>
          </a:p>
          <a:p>
            <a:r>
              <a:rPr lang="en-GB" dirty="0" smtClean="0"/>
              <a:t>Sharing information for the benefit of patients, carers, professionals</a:t>
            </a:r>
          </a:p>
        </p:txBody>
      </p:sp>
      <p:sp>
        <p:nvSpPr>
          <p:cNvPr id="4" name="Slide Number Placeholder 3"/>
          <p:cNvSpPr>
            <a:spLocks noGrp="1"/>
          </p:cNvSpPr>
          <p:nvPr>
            <p:ph type="sldNum" sz="quarter" idx="10"/>
          </p:nvPr>
        </p:nvSpPr>
        <p:spPr/>
        <p:txBody>
          <a:bodyPr/>
          <a:lstStyle/>
          <a:p>
            <a:fld id="{85E0F211-4A7D-406B-93F0-63196C43CD59}" type="slidenum">
              <a:rPr lang="en-GB" smtClean="0"/>
              <a:t>2</a:t>
            </a:fld>
            <a:endParaRPr lang="en-GB"/>
          </a:p>
        </p:txBody>
      </p:sp>
    </p:spTree>
    <p:extLst>
      <p:ext uri="{BB962C8B-B14F-4D97-AF65-F5344CB8AC3E}">
        <p14:creationId xmlns:p14="http://schemas.microsoft.com/office/powerpoint/2010/main" val="705974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1572912-387F-4F1F-A4E8-360B46BA3A14}" type="datetimeFigureOut">
              <a:rPr lang="en-GB" smtClean="0"/>
              <a:t>10/07/2016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BF9484-3459-4DB0-9272-045F7858832E}" type="slidenum">
              <a:rPr lang="en-GB" smtClean="0"/>
              <a:t>‹#›</a:t>
            </a:fld>
            <a:endParaRPr lang="en-GB"/>
          </a:p>
        </p:txBody>
      </p:sp>
    </p:spTree>
    <p:extLst>
      <p:ext uri="{BB962C8B-B14F-4D97-AF65-F5344CB8AC3E}">
        <p14:creationId xmlns:p14="http://schemas.microsoft.com/office/powerpoint/2010/main" val="302790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572912-387F-4F1F-A4E8-360B46BA3A14}" type="datetimeFigureOut">
              <a:rPr lang="en-GB" smtClean="0"/>
              <a:t>10/07/2016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BF9484-3459-4DB0-9272-045F7858832E}" type="slidenum">
              <a:rPr lang="en-GB" smtClean="0"/>
              <a:t>‹#›</a:t>
            </a:fld>
            <a:endParaRPr lang="en-GB"/>
          </a:p>
        </p:txBody>
      </p:sp>
    </p:spTree>
    <p:extLst>
      <p:ext uri="{BB962C8B-B14F-4D97-AF65-F5344CB8AC3E}">
        <p14:creationId xmlns:p14="http://schemas.microsoft.com/office/powerpoint/2010/main" val="2984062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572912-387F-4F1F-A4E8-360B46BA3A14}" type="datetimeFigureOut">
              <a:rPr lang="en-GB" smtClean="0"/>
              <a:t>10/07/2016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BF9484-3459-4DB0-9272-045F7858832E}" type="slidenum">
              <a:rPr lang="en-GB" smtClean="0"/>
              <a:t>‹#›</a:t>
            </a:fld>
            <a:endParaRPr lang="en-GB"/>
          </a:p>
        </p:txBody>
      </p:sp>
    </p:spTree>
    <p:extLst>
      <p:ext uri="{BB962C8B-B14F-4D97-AF65-F5344CB8AC3E}">
        <p14:creationId xmlns:p14="http://schemas.microsoft.com/office/powerpoint/2010/main" val="3815228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572912-387F-4F1F-A4E8-360B46BA3A14}" type="datetimeFigureOut">
              <a:rPr lang="en-GB" smtClean="0"/>
              <a:t>10/07/2016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BF9484-3459-4DB0-9272-045F7858832E}" type="slidenum">
              <a:rPr lang="en-GB" smtClean="0"/>
              <a:t>‹#›</a:t>
            </a:fld>
            <a:endParaRPr lang="en-GB"/>
          </a:p>
        </p:txBody>
      </p:sp>
    </p:spTree>
    <p:extLst>
      <p:ext uri="{BB962C8B-B14F-4D97-AF65-F5344CB8AC3E}">
        <p14:creationId xmlns:p14="http://schemas.microsoft.com/office/powerpoint/2010/main" val="199391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572912-387F-4F1F-A4E8-360B46BA3A14}" type="datetimeFigureOut">
              <a:rPr lang="en-GB" smtClean="0"/>
              <a:t>10/07/2016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BF9484-3459-4DB0-9272-045F7858832E}" type="slidenum">
              <a:rPr lang="en-GB" smtClean="0"/>
              <a:t>‹#›</a:t>
            </a:fld>
            <a:endParaRPr lang="en-GB"/>
          </a:p>
        </p:txBody>
      </p:sp>
    </p:spTree>
    <p:extLst>
      <p:ext uri="{BB962C8B-B14F-4D97-AF65-F5344CB8AC3E}">
        <p14:creationId xmlns:p14="http://schemas.microsoft.com/office/powerpoint/2010/main" val="53312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1572912-387F-4F1F-A4E8-360B46BA3A14}" type="datetimeFigureOut">
              <a:rPr lang="en-GB" smtClean="0"/>
              <a:t>10/07/2016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BF9484-3459-4DB0-9272-045F7858832E}" type="slidenum">
              <a:rPr lang="en-GB" smtClean="0"/>
              <a:t>‹#›</a:t>
            </a:fld>
            <a:endParaRPr lang="en-GB"/>
          </a:p>
        </p:txBody>
      </p:sp>
    </p:spTree>
    <p:extLst>
      <p:ext uri="{BB962C8B-B14F-4D97-AF65-F5344CB8AC3E}">
        <p14:creationId xmlns:p14="http://schemas.microsoft.com/office/powerpoint/2010/main" val="200788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1572912-387F-4F1F-A4E8-360B46BA3A14}" type="datetimeFigureOut">
              <a:rPr lang="en-GB" smtClean="0"/>
              <a:t>10/07/2016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7BF9484-3459-4DB0-9272-045F7858832E}" type="slidenum">
              <a:rPr lang="en-GB" smtClean="0"/>
              <a:t>‹#›</a:t>
            </a:fld>
            <a:endParaRPr lang="en-GB"/>
          </a:p>
        </p:txBody>
      </p:sp>
    </p:spTree>
    <p:extLst>
      <p:ext uri="{BB962C8B-B14F-4D97-AF65-F5344CB8AC3E}">
        <p14:creationId xmlns:p14="http://schemas.microsoft.com/office/powerpoint/2010/main" val="2339085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1572912-387F-4F1F-A4E8-360B46BA3A14}" type="datetimeFigureOut">
              <a:rPr lang="en-GB" smtClean="0"/>
              <a:t>10/07/2016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7BF9484-3459-4DB0-9272-045F7858832E}" type="slidenum">
              <a:rPr lang="en-GB" smtClean="0"/>
              <a:t>‹#›</a:t>
            </a:fld>
            <a:endParaRPr lang="en-GB"/>
          </a:p>
        </p:txBody>
      </p:sp>
    </p:spTree>
    <p:extLst>
      <p:ext uri="{BB962C8B-B14F-4D97-AF65-F5344CB8AC3E}">
        <p14:creationId xmlns:p14="http://schemas.microsoft.com/office/powerpoint/2010/main" val="3203501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572912-387F-4F1F-A4E8-360B46BA3A14}" type="datetimeFigureOut">
              <a:rPr lang="en-GB" smtClean="0"/>
              <a:t>10/07/2016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7BF9484-3459-4DB0-9272-045F7858832E}" type="slidenum">
              <a:rPr lang="en-GB" smtClean="0"/>
              <a:t>‹#›</a:t>
            </a:fld>
            <a:endParaRPr lang="en-GB"/>
          </a:p>
        </p:txBody>
      </p:sp>
    </p:spTree>
    <p:extLst>
      <p:ext uri="{BB962C8B-B14F-4D97-AF65-F5344CB8AC3E}">
        <p14:creationId xmlns:p14="http://schemas.microsoft.com/office/powerpoint/2010/main" val="966137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572912-387F-4F1F-A4E8-360B46BA3A14}" type="datetimeFigureOut">
              <a:rPr lang="en-GB" smtClean="0"/>
              <a:t>10/07/2016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BF9484-3459-4DB0-9272-045F7858832E}" type="slidenum">
              <a:rPr lang="en-GB" smtClean="0"/>
              <a:t>‹#›</a:t>
            </a:fld>
            <a:endParaRPr lang="en-GB"/>
          </a:p>
        </p:txBody>
      </p:sp>
    </p:spTree>
    <p:extLst>
      <p:ext uri="{BB962C8B-B14F-4D97-AF65-F5344CB8AC3E}">
        <p14:creationId xmlns:p14="http://schemas.microsoft.com/office/powerpoint/2010/main" val="1636945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572912-387F-4F1F-A4E8-360B46BA3A14}" type="datetimeFigureOut">
              <a:rPr lang="en-GB" smtClean="0"/>
              <a:t>10/07/2016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BF9484-3459-4DB0-9272-045F7858832E}" type="slidenum">
              <a:rPr lang="en-GB" smtClean="0"/>
              <a:t>‹#›</a:t>
            </a:fld>
            <a:endParaRPr lang="en-GB"/>
          </a:p>
        </p:txBody>
      </p:sp>
    </p:spTree>
    <p:extLst>
      <p:ext uri="{BB962C8B-B14F-4D97-AF65-F5344CB8AC3E}">
        <p14:creationId xmlns:p14="http://schemas.microsoft.com/office/powerpoint/2010/main" val="70665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572912-387F-4F1F-A4E8-360B46BA3A14}" type="datetimeFigureOut">
              <a:rPr lang="en-GB" smtClean="0"/>
              <a:t>10/07/2016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BF9484-3459-4DB0-9272-045F7858832E}" type="slidenum">
              <a:rPr lang="en-GB" smtClean="0"/>
              <a:t>‹#›</a:t>
            </a:fld>
            <a:endParaRPr lang="en-GB"/>
          </a:p>
        </p:txBody>
      </p:sp>
    </p:spTree>
    <p:extLst>
      <p:ext uri="{BB962C8B-B14F-4D97-AF65-F5344CB8AC3E}">
        <p14:creationId xmlns:p14="http://schemas.microsoft.com/office/powerpoint/2010/main" val="4101505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hampshireneural.org.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40768"/>
            <a:ext cx="7772400" cy="1470025"/>
          </a:xfrm>
        </p:spPr>
        <p:txBody>
          <a:bodyPr/>
          <a:lstStyle/>
          <a:p>
            <a:r>
              <a:rPr lang="en-GB" dirty="0" smtClean="0"/>
              <a:t>‘Knowledge Networking’</a:t>
            </a:r>
            <a:endParaRPr lang="en-GB" dirty="0"/>
          </a:p>
        </p:txBody>
      </p:sp>
      <p:sp>
        <p:nvSpPr>
          <p:cNvPr id="3" name="Subtitle 2"/>
          <p:cNvSpPr>
            <a:spLocks noGrp="1"/>
          </p:cNvSpPr>
          <p:nvPr>
            <p:ph type="subTitle" idx="1"/>
          </p:nvPr>
        </p:nvSpPr>
        <p:spPr>
          <a:xfrm>
            <a:off x="1331640" y="3284984"/>
            <a:ext cx="6400800" cy="1440160"/>
          </a:xfrm>
        </p:spPr>
        <p:txBody>
          <a:bodyPr>
            <a:normAutofit fontScale="92500" lnSpcReduction="20000"/>
          </a:bodyPr>
          <a:lstStyle/>
          <a:p>
            <a:r>
              <a:rPr lang="en-GB" dirty="0" smtClean="0"/>
              <a:t>Personal Planning </a:t>
            </a:r>
          </a:p>
          <a:p>
            <a:r>
              <a:rPr lang="en-GB" dirty="0" smtClean="0"/>
              <a:t>and </a:t>
            </a:r>
          </a:p>
          <a:p>
            <a:r>
              <a:rPr lang="en-GB" dirty="0" smtClean="0"/>
              <a:t>Say it Once</a:t>
            </a:r>
            <a:endParaRPr lang="en-GB" dirty="0"/>
          </a:p>
        </p:txBody>
      </p:sp>
      <p:sp>
        <p:nvSpPr>
          <p:cNvPr id="4" name="Subtitle 2"/>
          <p:cNvSpPr txBox="1">
            <a:spLocks/>
          </p:cNvSpPr>
          <p:nvPr/>
        </p:nvSpPr>
        <p:spPr>
          <a:xfrm>
            <a:off x="1524000" y="4941168"/>
            <a:ext cx="6400800" cy="91095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smtClean="0"/>
              <a:t>Anne Meader 2016</a:t>
            </a:r>
            <a:endParaRPr lang="en-GB" dirty="0"/>
          </a:p>
        </p:txBody>
      </p:sp>
    </p:spTree>
    <p:extLst>
      <p:ext uri="{BB962C8B-B14F-4D97-AF65-F5344CB8AC3E}">
        <p14:creationId xmlns:p14="http://schemas.microsoft.com/office/powerpoint/2010/main" val="653643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My Personal Record - </a:t>
            </a:r>
            <a:r>
              <a:rPr lang="en-GB" b="1" dirty="0" smtClean="0"/>
              <a:t>Contents</a:t>
            </a:r>
            <a:endParaRPr lang="en-GB" dirty="0"/>
          </a:p>
        </p:txBody>
      </p:sp>
      <p:sp>
        <p:nvSpPr>
          <p:cNvPr id="3" name="Content Placeholder 2"/>
          <p:cNvSpPr>
            <a:spLocks noGrp="1"/>
          </p:cNvSpPr>
          <p:nvPr>
            <p:ph idx="1"/>
          </p:nvPr>
        </p:nvSpPr>
        <p:spPr/>
        <p:txBody>
          <a:bodyPr>
            <a:normAutofit/>
          </a:bodyPr>
          <a:lstStyle/>
          <a:p>
            <a:r>
              <a:rPr lang="en-GB" dirty="0"/>
              <a:t>My Personal Record is divided into four clear sections. </a:t>
            </a:r>
          </a:p>
          <a:p>
            <a:r>
              <a:rPr lang="en-GB" dirty="0" smtClean="0"/>
              <a:t>Each </a:t>
            </a:r>
            <a:r>
              <a:rPr lang="en-GB" dirty="0"/>
              <a:t>section has a suggested list of things to consider from which individuals can choose the activity or action that is right for them.</a:t>
            </a:r>
          </a:p>
          <a:p>
            <a:r>
              <a:rPr lang="en-GB" dirty="0" smtClean="0"/>
              <a:t>Each </a:t>
            </a:r>
            <a:r>
              <a:rPr lang="en-GB" dirty="0"/>
              <a:t>section could become a separate folder if preferred or needed because of the size of individual contents.  </a:t>
            </a:r>
          </a:p>
          <a:p>
            <a:endParaRPr lang="en-GB" dirty="0"/>
          </a:p>
        </p:txBody>
      </p:sp>
    </p:spTree>
    <p:extLst>
      <p:ext uri="{BB962C8B-B14F-4D97-AF65-F5344CB8AC3E}">
        <p14:creationId xmlns:p14="http://schemas.microsoft.com/office/powerpoint/2010/main" val="3097713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Section </a:t>
            </a:r>
            <a:r>
              <a:rPr lang="en-GB" b="1" dirty="0" smtClean="0"/>
              <a:t>1</a:t>
            </a:r>
            <a:br>
              <a:rPr lang="en-GB" b="1" dirty="0" smtClean="0"/>
            </a:br>
            <a:r>
              <a:rPr lang="en-GB" b="1" dirty="0" smtClean="0"/>
              <a:t>My </a:t>
            </a:r>
            <a:r>
              <a:rPr lang="en-GB" b="1" dirty="0"/>
              <a:t>Personal Information and </a:t>
            </a:r>
            <a:r>
              <a:rPr lang="en-GB" b="1" dirty="0" smtClean="0"/>
              <a:t>Plans</a:t>
            </a:r>
            <a:endParaRPr lang="en-GB" dirty="0"/>
          </a:p>
        </p:txBody>
      </p:sp>
      <p:sp>
        <p:nvSpPr>
          <p:cNvPr id="3" name="Content Placeholder 2"/>
          <p:cNvSpPr>
            <a:spLocks noGrp="1"/>
          </p:cNvSpPr>
          <p:nvPr>
            <p:ph idx="1"/>
          </p:nvPr>
        </p:nvSpPr>
        <p:spPr/>
        <p:txBody>
          <a:bodyPr/>
          <a:lstStyle/>
          <a:p>
            <a:endParaRPr lang="en-GB" dirty="0" smtClean="0"/>
          </a:p>
          <a:p>
            <a:pPr marL="0" indent="0">
              <a:buNone/>
            </a:pPr>
            <a:endParaRPr lang="en-GB" dirty="0"/>
          </a:p>
          <a:p>
            <a:r>
              <a:rPr lang="en-GB" dirty="0" smtClean="0"/>
              <a:t>This </a:t>
            </a:r>
            <a:r>
              <a:rPr lang="en-GB" dirty="0"/>
              <a:t>contains the essential personal information, preferences and plan that an individual should take and the initial stages of information and plans that they may wish to consider for themselves</a:t>
            </a:r>
          </a:p>
          <a:p>
            <a:endParaRPr lang="en-GB" dirty="0"/>
          </a:p>
        </p:txBody>
      </p:sp>
    </p:spTree>
    <p:extLst>
      <p:ext uri="{BB962C8B-B14F-4D97-AF65-F5344CB8AC3E}">
        <p14:creationId xmlns:p14="http://schemas.microsoft.com/office/powerpoint/2010/main" val="1560052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1143000"/>
          </a:xfrm>
        </p:spPr>
        <p:txBody>
          <a:bodyPr>
            <a:normAutofit fontScale="90000"/>
          </a:bodyPr>
          <a:lstStyle/>
          <a:p>
            <a:r>
              <a:rPr lang="en-GB" b="1" dirty="0"/>
              <a:t>Section 2	</a:t>
            </a:r>
            <a:r>
              <a:rPr lang="en-GB" b="1" dirty="0" smtClean="0"/>
              <a:t/>
            </a:r>
            <a:br>
              <a:rPr lang="en-GB" b="1" dirty="0" smtClean="0"/>
            </a:br>
            <a:r>
              <a:rPr lang="en-GB" sz="3600" b="1" dirty="0" smtClean="0"/>
              <a:t>My </a:t>
            </a:r>
            <a:r>
              <a:rPr lang="en-GB" sz="3600" b="1" dirty="0"/>
              <a:t>Appointments and </a:t>
            </a:r>
            <a:r>
              <a:rPr lang="en-GB" sz="3600" b="1" dirty="0" smtClean="0"/>
              <a:t>Communication </a:t>
            </a:r>
            <a:r>
              <a:rPr lang="en-GB" sz="3600" b="1" dirty="0"/>
              <a:t>Logs</a:t>
            </a:r>
            <a:r>
              <a:rPr lang="en-GB" sz="3600" dirty="0"/>
              <a:t/>
            </a:r>
            <a:br>
              <a:rPr lang="en-GB" sz="3600" dirty="0"/>
            </a:br>
            <a:endParaRPr lang="en-GB" sz="3600" dirty="0"/>
          </a:p>
        </p:txBody>
      </p:sp>
      <p:sp>
        <p:nvSpPr>
          <p:cNvPr id="3" name="Content Placeholder 2"/>
          <p:cNvSpPr>
            <a:spLocks noGrp="1"/>
          </p:cNvSpPr>
          <p:nvPr>
            <p:ph idx="1"/>
          </p:nvPr>
        </p:nvSpPr>
        <p:spPr/>
        <p:txBody>
          <a:bodyPr/>
          <a:lstStyle/>
          <a:p>
            <a:endParaRPr lang="en-GB" dirty="0" smtClean="0"/>
          </a:p>
          <a:p>
            <a:r>
              <a:rPr lang="en-GB" dirty="0" smtClean="0"/>
              <a:t>This </a:t>
            </a:r>
            <a:r>
              <a:rPr lang="en-GB" dirty="0"/>
              <a:t>contains the personal communication records and appointments made by the individual, as well the contact details of people and organisations that the person may wish to contact or to have contacted on their behalf</a:t>
            </a:r>
          </a:p>
        </p:txBody>
      </p:sp>
    </p:spTree>
    <p:extLst>
      <p:ext uri="{BB962C8B-B14F-4D97-AF65-F5344CB8AC3E}">
        <p14:creationId xmlns:p14="http://schemas.microsoft.com/office/powerpoint/2010/main" val="28223311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Autofit/>
          </a:bodyPr>
          <a:lstStyle/>
          <a:p>
            <a:r>
              <a:rPr lang="en-GB" sz="3200" b="1" dirty="0"/>
              <a:t>Section 3	</a:t>
            </a:r>
            <a:r>
              <a:rPr lang="en-GB" sz="3200" b="1" dirty="0" smtClean="0"/>
              <a:t/>
            </a:r>
            <a:br>
              <a:rPr lang="en-GB" sz="3200" b="1" dirty="0" smtClean="0"/>
            </a:br>
            <a:r>
              <a:rPr lang="en-GB" sz="3200" b="1" dirty="0" smtClean="0"/>
              <a:t>My </a:t>
            </a:r>
            <a:r>
              <a:rPr lang="en-GB" sz="3200" b="1" dirty="0"/>
              <a:t>Personal Health and Social Care Information and </a:t>
            </a:r>
            <a:r>
              <a:rPr lang="en-GB" sz="3200" b="1" dirty="0" smtClean="0"/>
              <a:t>Plans</a:t>
            </a:r>
            <a:endParaRPr lang="en-GB" sz="3200" dirty="0"/>
          </a:p>
        </p:txBody>
      </p:sp>
      <p:sp>
        <p:nvSpPr>
          <p:cNvPr id="3" name="Content Placeholder 2"/>
          <p:cNvSpPr>
            <a:spLocks noGrp="1"/>
          </p:cNvSpPr>
          <p:nvPr>
            <p:ph idx="1"/>
          </p:nvPr>
        </p:nvSpPr>
        <p:spPr>
          <a:xfrm>
            <a:off x="457200" y="1916832"/>
            <a:ext cx="8229600" cy="4209331"/>
          </a:xfrm>
        </p:spPr>
        <p:txBody>
          <a:bodyPr>
            <a:normAutofit fontScale="92500" lnSpcReduction="10000"/>
          </a:bodyPr>
          <a:lstStyle/>
          <a:p>
            <a:r>
              <a:rPr lang="en-GB" dirty="0"/>
              <a:t>This contains information pertaining to ‘my health and social care’ including ‘my single comprehensive Care Plan’, health documents and plans e.g. test results, assessments, operation notes, treatment notes, continuing treatment medicines, social care documents and plans including assessments, services, notes, letters about me etc. and any other contents as appropriate e.g. Optician, Dentist, Ophthalmologist</a:t>
            </a:r>
            <a:r>
              <a:rPr lang="en-GB" dirty="0" smtClean="0"/>
              <a:t>. </a:t>
            </a:r>
            <a:endParaRPr lang="en-GB" dirty="0"/>
          </a:p>
        </p:txBody>
      </p:sp>
    </p:spTree>
    <p:extLst>
      <p:ext uri="{BB962C8B-B14F-4D97-AF65-F5344CB8AC3E}">
        <p14:creationId xmlns:p14="http://schemas.microsoft.com/office/powerpoint/2010/main" val="1048781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Section 4	</a:t>
            </a:r>
            <a:r>
              <a:rPr lang="en-GB" sz="3200" b="1" dirty="0" smtClean="0"/>
              <a:t>                                                          Local</a:t>
            </a:r>
            <a:r>
              <a:rPr lang="en-GB" sz="3200" b="1" dirty="0"/>
              <a:t>, National and Community Information</a:t>
            </a:r>
            <a:r>
              <a:rPr lang="en-GB" sz="3200" dirty="0"/>
              <a:t> </a:t>
            </a:r>
          </a:p>
        </p:txBody>
      </p:sp>
      <p:sp>
        <p:nvSpPr>
          <p:cNvPr id="3" name="Content Placeholder 2"/>
          <p:cNvSpPr>
            <a:spLocks noGrp="1"/>
          </p:cNvSpPr>
          <p:nvPr>
            <p:ph idx="1"/>
          </p:nvPr>
        </p:nvSpPr>
        <p:spPr/>
        <p:txBody>
          <a:bodyPr/>
          <a:lstStyle/>
          <a:p>
            <a:endParaRPr lang="en-GB" dirty="0" smtClean="0"/>
          </a:p>
          <a:p>
            <a:r>
              <a:rPr lang="en-GB" dirty="0" smtClean="0"/>
              <a:t>This </a:t>
            </a:r>
            <a:r>
              <a:rPr lang="en-GB" dirty="0"/>
              <a:t>would include any other Information you may wish to record e.g. local and national information relevant to you including laws, guidance, strategies, action plans, rights, community support etc</a:t>
            </a:r>
            <a:r>
              <a:rPr lang="en-GB" dirty="0" smtClean="0"/>
              <a:t>.</a:t>
            </a:r>
            <a:endParaRPr lang="en-GB" dirty="0"/>
          </a:p>
        </p:txBody>
      </p:sp>
    </p:spTree>
    <p:extLst>
      <p:ext uri="{BB962C8B-B14F-4D97-AF65-F5344CB8AC3E}">
        <p14:creationId xmlns:p14="http://schemas.microsoft.com/office/powerpoint/2010/main" val="42029966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smtClean="0"/>
              <a:t>My Personal Record</a:t>
            </a:r>
            <a:endParaRPr lang="en-GB" dirty="0"/>
          </a:p>
        </p:txBody>
      </p:sp>
      <p:sp>
        <p:nvSpPr>
          <p:cNvPr id="3" name="Content Placeholder 2"/>
          <p:cNvSpPr>
            <a:spLocks noGrp="1"/>
          </p:cNvSpPr>
          <p:nvPr>
            <p:ph idx="1"/>
          </p:nvPr>
        </p:nvSpPr>
        <p:spPr>
          <a:xfrm>
            <a:off x="457200" y="1124744"/>
            <a:ext cx="8229600" cy="5400600"/>
          </a:xfrm>
        </p:spPr>
        <p:txBody>
          <a:bodyPr>
            <a:normAutofit fontScale="85000" lnSpcReduction="20000"/>
          </a:bodyPr>
          <a:lstStyle/>
          <a:p>
            <a:r>
              <a:rPr lang="en-GB" dirty="0"/>
              <a:t>The suggested contents include a number of suggested documents and actions that you may wish to use.  </a:t>
            </a:r>
            <a:endParaRPr lang="en-GB" dirty="0" smtClean="0"/>
          </a:p>
          <a:p>
            <a:r>
              <a:rPr lang="en-GB" dirty="0" smtClean="0"/>
              <a:t>You </a:t>
            </a:r>
            <a:r>
              <a:rPr lang="en-GB" dirty="0"/>
              <a:t>select the documents you want to use.  </a:t>
            </a:r>
          </a:p>
          <a:p>
            <a:r>
              <a:rPr lang="en-GB" dirty="0"/>
              <a:t>You may wish to use different documents of your choice.  This is not a problem as long as you record similar information. </a:t>
            </a:r>
          </a:p>
          <a:p>
            <a:r>
              <a:rPr lang="en-GB" dirty="0"/>
              <a:t>You may choose to add other additional documents as your needs change.  It is your choice.</a:t>
            </a:r>
          </a:p>
          <a:p>
            <a:r>
              <a:rPr lang="en-GB" dirty="0"/>
              <a:t>The only essential document is a summary information sheet about you.  </a:t>
            </a:r>
            <a:endParaRPr lang="en-GB" dirty="0" smtClean="0"/>
          </a:p>
          <a:p>
            <a:r>
              <a:rPr lang="en-GB" dirty="0" smtClean="0"/>
              <a:t>You </a:t>
            </a:r>
            <a:r>
              <a:rPr lang="en-GB" dirty="0"/>
              <a:t>may also wish to complete your personal profile (health and care information) and your preferences for care as these list your core personal information and personal choices.   </a:t>
            </a:r>
          </a:p>
        </p:txBody>
      </p:sp>
    </p:spTree>
    <p:extLst>
      <p:ext uri="{BB962C8B-B14F-4D97-AF65-F5344CB8AC3E}">
        <p14:creationId xmlns:p14="http://schemas.microsoft.com/office/powerpoint/2010/main" val="3828847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My Personal Record</a:t>
            </a:r>
          </a:p>
        </p:txBody>
      </p:sp>
      <p:sp>
        <p:nvSpPr>
          <p:cNvPr id="3" name="Content Placeholder 2"/>
          <p:cNvSpPr>
            <a:spLocks noGrp="1"/>
          </p:cNvSpPr>
          <p:nvPr>
            <p:ph idx="1"/>
          </p:nvPr>
        </p:nvSpPr>
        <p:spPr>
          <a:xfrm>
            <a:off x="457200" y="1196752"/>
            <a:ext cx="8229600" cy="4929411"/>
          </a:xfrm>
        </p:spPr>
        <p:txBody>
          <a:bodyPr>
            <a:normAutofit lnSpcReduction="10000"/>
          </a:bodyPr>
          <a:lstStyle/>
          <a:p>
            <a:r>
              <a:rPr lang="en-GB" dirty="0" smtClean="0"/>
              <a:t>When you have completed the forms you wish to use – you can store them in a folder, on your PC, in a place of your choice</a:t>
            </a:r>
          </a:p>
          <a:p>
            <a:r>
              <a:rPr lang="en-GB" dirty="0"/>
              <a:t>You can </a:t>
            </a:r>
            <a:r>
              <a:rPr lang="en-GB" dirty="0" smtClean="0"/>
              <a:t>send them it in to be </a:t>
            </a:r>
            <a:r>
              <a:rPr lang="en-GB" dirty="0"/>
              <a:t>included in your </a:t>
            </a:r>
            <a:r>
              <a:rPr lang="en-GB" dirty="0" smtClean="0"/>
              <a:t>record </a:t>
            </a:r>
            <a:r>
              <a:rPr lang="en-GB" dirty="0"/>
              <a:t>on the Hampshire Health Record </a:t>
            </a:r>
          </a:p>
          <a:p>
            <a:r>
              <a:rPr lang="en-GB" dirty="0" smtClean="0"/>
              <a:t>You can share them with relatives and/or friends who are named in the paperwork</a:t>
            </a:r>
          </a:p>
          <a:p>
            <a:r>
              <a:rPr lang="en-GB" dirty="0" smtClean="0"/>
              <a:t>You can share the information with your GP or take it with you when having an appointment </a:t>
            </a:r>
          </a:p>
          <a:p>
            <a:r>
              <a:rPr lang="en-GB" dirty="0" smtClean="0"/>
              <a:t>It is your choice</a:t>
            </a:r>
          </a:p>
        </p:txBody>
      </p:sp>
    </p:spTree>
    <p:extLst>
      <p:ext uri="{BB962C8B-B14F-4D97-AF65-F5344CB8AC3E}">
        <p14:creationId xmlns:p14="http://schemas.microsoft.com/office/powerpoint/2010/main" val="26362278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endParaRPr lang="en-GB" dirty="0" smtClean="0"/>
          </a:p>
          <a:p>
            <a:endParaRPr lang="en-GB" dirty="0"/>
          </a:p>
          <a:p>
            <a:endParaRPr lang="en-GB" dirty="0" smtClean="0"/>
          </a:p>
          <a:p>
            <a:endParaRPr lang="en-GB" dirty="0"/>
          </a:p>
          <a:p>
            <a:pPr marL="0" indent="0">
              <a:buNone/>
            </a:pPr>
            <a:r>
              <a:rPr lang="en-GB" dirty="0" smtClean="0"/>
              <a:t>Section 3 – Health </a:t>
            </a:r>
            <a:r>
              <a:rPr lang="en-GB" smtClean="0"/>
              <a:t>and Care </a:t>
            </a:r>
            <a:r>
              <a:rPr lang="en-GB" dirty="0" smtClean="0"/>
              <a:t>needs</a:t>
            </a:r>
            <a:endParaRPr lang="en-GB" dirty="0"/>
          </a:p>
        </p:txBody>
      </p:sp>
    </p:spTree>
    <p:extLst>
      <p:ext uri="{BB962C8B-B14F-4D97-AF65-F5344CB8AC3E}">
        <p14:creationId xmlns:p14="http://schemas.microsoft.com/office/powerpoint/2010/main" val="1597578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GB" dirty="0" smtClean="0"/>
              <a:t>What else do we need to think about?</a:t>
            </a:r>
            <a:endParaRPr lang="en-GB" dirty="0"/>
          </a:p>
        </p:txBody>
      </p:sp>
      <p:sp>
        <p:nvSpPr>
          <p:cNvPr id="3" name="Content Placeholder 2"/>
          <p:cNvSpPr>
            <a:spLocks noGrp="1"/>
          </p:cNvSpPr>
          <p:nvPr>
            <p:ph idx="1"/>
          </p:nvPr>
        </p:nvSpPr>
        <p:spPr>
          <a:xfrm>
            <a:off x="457200" y="1268760"/>
            <a:ext cx="8229600" cy="4857403"/>
          </a:xfrm>
        </p:spPr>
        <p:txBody>
          <a:bodyPr/>
          <a:lstStyle/>
          <a:p>
            <a:r>
              <a:rPr lang="en-GB" dirty="0" smtClean="0"/>
              <a:t>As we change and become less able – we need  to have more information to add to our folder</a:t>
            </a:r>
          </a:p>
          <a:p>
            <a:r>
              <a:rPr lang="en-GB" dirty="0" smtClean="0"/>
              <a:t>Some examples include:</a:t>
            </a:r>
          </a:p>
          <a:p>
            <a:pPr marL="630238" indent="-271463"/>
            <a:r>
              <a:rPr lang="en-GB" dirty="0" smtClean="0"/>
              <a:t>Assessment of eligibility</a:t>
            </a:r>
          </a:p>
          <a:p>
            <a:pPr marL="630238" indent="-271463"/>
            <a:r>
              <a:rPr lang="en-GB" dirty="0" smtClean="0"/>
              <a:t>Care Plan</a:t>
            </a:r>
          </a:p>
          <a:p>
            <a:pPr marL="630238" indent="-271463"/>
            <a:r>
              <a:rPr lang="en-GB" dirty="0" smtClean="0"/>
              <a:t>Coproduction</a:t>
            </a:r>
          </a:p>
          <a:p>
            <a:endParaRPr lang="en-GB" dirty="0"/>
          </a:p>
        </p:txBody>
      </p:sp>
    </p:spTree>
    <p:extLst>
      <p:ext uri="{BB962C8B-B14F-4D97-AF65-F5344CB8AC3E}">
        <p14:creationId xmlns:p14="http://schemas.microsoft.com/office/powerpoint/2010/main" val="1022477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else do we need to think about?</a:t>
            </a:r>
          </a:p>
        </p:txBody>
      </p:sp>
      <p:sp>
        <p:nvSpPr>
          <p:cNvPr id="3" name="Content Placeholder 2"/>
          <p:cNvSpPr>
            <a:spLocks noGrp="1"/>
          </p:cNvSpPr>
          <p:nvPr>
            <p:ph idx="1"/>
          </p:nvPr>
        </p:nvSpPr>
        <p:spPr>
          <a:xfrm>
            <a:off x="457200" y="1268760"/>
            <a:ext cx="8229600" cy="4857403"/>
          </a:xfrm>
        </p:spPr>
        <p:txBody>
          <a:bodyPr>
            <a:normAutofit fontScale="92500" lnSpcReduction="20000"/>
          </a:bodyPr>
          <a:lstStyle/>
          <a:p>
            <a:r>
              <a:rPr lang="en-GB" dirty="0" smtClean="0"/>
              <a:t>Integrated Personal Commissioning (IPC) known in Hampshire as My Life My Way</a:t>
            </a:r>
          </a:p>
          <a:p>
            <a:r>
              <a:rPr lang="en-GB" dirty="0" smtClean="0"/>
              <a:t>We may want to know who is eligible for Continuing Health </a:t>
            </a:r>
            <a:r>
              <a:rPr lang="en-GB" dirty="0"/>
              <a:t>C</a:t>
            </a:r>
            <a:r>
              <a:rPr lang="en-GB" dirty="0" smtClean="0"/>
              <a:t>are and Personal Health Budgets</a:t>
            </a:r>
          </a:p>
          <a:p>
            <a:r>
              <a:rPr lang="en-GB" dirty="0" smtClean="0"/>
              <a:t>And then we think about Personal Budgets which will include health and social care needs e.g. Direct </a:t>
            </a:r>
            <a:r>
              <a:rPr lang="en-GB" dirty="0"/>
              <a:t>Payments</a:t>
            </a:r>
          </a:p>
          <a:p>
            <a:r>
              <a:rPr lang="en-GB" dirty="0" smtClean="0"/>
              <a:t>We </a:t>
            </a:r>
            <a:r>
              <a:rPr lang="en-GB" dirty="0"/>
              <a:t>may want to plan for end of </a:t>
            </a:r>
            <a:r>
              <a:rPr lang="en-GB" dirty="0" smtClean="0"/>
              <a:t>life </a:t>
            </a:r>
            <a:endParaRPr lang="en-GB" dirty="0"/>
          </a:p>
          <a:p>
            <a:endParaRPr lang="en-GB" dirty="0" smtClean="0"/>
          </a:p>
          <a:p>
            <a:r>
              <a:rPr lang="en-GB" dirty="0" smtClean="0"/>
              <a:t>Possible topics for our next Study Day?</a:t>
            </a:r>
            <a:endParaRPr lang="en-GB" dirty="0"/>
          </a:p>
          <a:p>
            <a:endParaRPr lang="en-GB" dirty="0" smtClean="0"/>
          </a:p>
          <a:p>
            <a:endParaRPr lang="en-GB" dirty="0"/>
          </a:p>
        </p:txBody>
      </p:sp>
    </p:spTree>
    <p:extLst>
      <p:ext uri="{BB962C8B-B14F-4D97-AF65-F5344CB8AC3E}">
        <p14:creationId xmlns:p14="http://schemas.microsoft.com/office/powerpoint/2010/main" val="2844590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t>What lights my passion?</a:t>
            </a:r>
            <a:endParaRPr lang="en-GB" dirty="0"/>
          </a:p>
        </p:txBody>
      </p:sp>
      <p:sp>
        <p:nvSpPr>
          <p:cNvPr id="3" name="Content Placeholder 2"/>
          <p:cNvSpPr>
            <a:spLocks noGrp="1"/>
          </p:cNvSpPr>
          <p:nvPr>
            <p:ph idx="1"/>
          </p:nvPr>
        </p:nvSpPr>
        <p:spPr>
          <a:xfrm>
            <a:off x="457200" y="980728"/>
            <a:ext cx="8229600" cy="5616624"/>
          </a:xfrm>
        </p:spPr>
        <p:txBody>
          <a:bodyPr>
            <a:normAutofit fontScale="77500" lnSpcReduction="20000"/>
          </a:bodyPr>
          <a:lstStyle/>
          <a:p>
            <a:pPr marL="0" indent="0">
              <a:buNone/>
            </a:pPr>
            <a:r>
              <a:rPr lang="en-GB" dirty="0" smtClean="0"/>
              <a:t>I passionately believe that:</a:t>
            </a:r>
          </a:p>
          <a:p>
            <a:r>
              <a:rPr lang="en-GB" dirty="0" smtClean="0"/>
              <a:t>individuals should be encouraged to be independent and whenever possible to manage their own affairs</a:t>
            </a:r>
          </a:p>
          <a:p>
            <a:r>
              <a:rPr lang="en-GB" dirty="0" smtClean="0"/>
              <a:t>most people expect their information to be shared by the professionals working with them</a:t>
            </a:r>
          </a:p>
          <a:p>
            <a:r>
              <a:rPr lang="en-GB" dirty="0"/>
              <a:t>m</a:t>
            </a:r>
            <a:r>
              <a:rPr lang="en-GB" dirty="0" smtClean="0"/>
              <a:t>ost people do not want to keep repeating themselves over and over </a:t>
            </a:r>
          </a:p>
          <a:p>
            <a:r>
              <a:rPr lang="en-GB" dirty="0" smtClean="0"/>
              <a:t>the only way to improve the current situation is to provide a shared information portfolio owned by the individual and shared by them as they wish with the people supporting and working with them </a:t>
            </a:r>
          </a:p>
          <a:p>
            <a:r>
              <a:rPr lang="en-GB" dirty="0" smtClean="0"/>
              <a:t>we all need to identify and use our assets to work together in communities to make best use of the resources around us especially the local voluntary and community sector</a:t>
            </a:r>
          </a:p>
          <a:p>
            <a:r>
              <a:rPr lang="en-GB" dirty="0" smtClean="0"/>
              <a:t>we need to share information for the benefit of patients, carers, professionals</a:t>
            </a:r>
            <a:endParaRPr lang="en-GB" dirty="0"/>
          </a:p>
        </p:txBody>
      </p:sp>
    </p:spTree>
    <p:extLst>
      <p:ext uri="{BB962C8B-B14F-4D97-AF65-F5344CB8AC3E}">
        <p14:creationId xmlns:p14="http://schemas.microsoft.com/office/powerpoint/2010/main" val="1011538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 in touch?</a:t>
            </a:r>
            <a:endParaRPr lang="en-GB" dirty="0"/>
          </a:p>
        </p:txBody>
      </p:sp>
      <p:sp>
        <p:nvSpPr>
          <p:cNvPr id="3" name="Content Placeholder 2"/>
          <p:cNvSpPr>
            <a:spLocks noGrp="1"/>
          </p:cNvSpPr>
          <p:nvPr>
            <p:ph idx="1"/>
          </p:nvPr>
        </p:nvSpPr>
        <p:spPr/>
        <p:txBody>
          <a:bodyPr/>
          <a:lstStyle/>
          <a:p>
            <a:pPr marL="0" indent="0">
              <a:buNone/>
            </a:pPr>
            <a:r>
              <a:rPr lang="en-GB" dirty="0" smtClean="0"/>
              <a:t>Contact us </a:t>
            </a:r>
          </a:p>
          <a:p>
            <a:pPr marL="0" indent="0">
              <a:buNone/>
            </a:pPr>
            <a:r>
              <a:rPr lang="en-GB" dirty="0" smtClean="0"/>
              <a:t>Hampshire Neurological Alliance</a:t>
            </a:r>
          </a:p>
          <a:p>
            <a:pPr marL="0" indent="0">
              <a:buNone/>
            </a:pPr>
            <a:r>
              <a:rPr lang="en-GB" dirty="0" smtClean="0"/>
              <a:t>9 Love Lane</a:t>
            </a:r>
          </a:p>
          <a:p>
            <a:pPr marL="0" indent="0">
              <a:buNone/>
            </a:pPr>
            <a:r>
              <a:rPr lang="en-GB" dirty="0" smtClean="0"/>
              <a:t>Romsey</a:t>
            </a:r>
          </a:p>
          <a:p>
            <a:pPr marL="0" indent="0">
              <a:buNone/>
            </a:pPr>
            <a:r>
              <a:rPr lang="en-GB" dirty="0" smtClean="0"/>
              <a:t>SO51 8DE</a:t>
            </a:r>
          </a:p>
          <a:p>
            <a:endParaRPr lang="en-GB" dirty="0"/>
          </a:p>
          <a:p>
            <a:pPr marL="0" indent="0">
              <a:buNone/>
            </a:pPr>
            <a:r>
              <a:rPr lang="en-GB" dirty="0" smtClean="0">
                <a:hlinkClick r:id="rId2"/>
              </a:rPr>
              <a:t>www.hampshireneural.org.uk</a:t>
            </a:r>
            <a:endParaRPr lang="en-GB" dirty="0" smtClean="0"/>
          </a:p>
          <a:p>
            <a:endParaRPr lang="en-GB" dirty="0"/>
          </a:p>
        </p:txBody>
      </p:sp>
    </p:spTree>
    <p:extLst>
      <p:ext uri="{BB962C8B-B14F-4D97-AF65-F5344CB8AC3E}">
        <p14:creationId xmlns:p14="http://schemas.microsoft.com/office/powerpoint/2010/main" val="2753137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pPr marL="0" indent="0" algn="ctr">
              <a:buNone/>
            </a:pPr>
            <a:endParaRPr lang="en-GB" dirty="0" smtClean="0"/>
          </a:p>
          <a:p>
            <a:pPr marL="0" indent="0" algn="ctr">
              <a:buNone/>
            </a:pPr>
            <a:endParaRPr lang="en-GB" dirty="0"/>
          </a:p>
          <a:p>
            <a:pPr marL="0" indent="0" algn="ctr">
              <a:buNone/>
            </a:pPr>
            <a:r>
              <a:rPr lang="en-GB" b="1" dirty="0" smtClean="0"/>
              <a:t>Personal Planning </a:t>
            </a:r>
          </a:p>
          <a:p>
            <a:pPr marL="0" indent="0" algn="ctr">
              <a:buNone/>
            </a:pPr>
            <a:endParaRPr lang="en-GB" b="1" dirty="0" smtClean="0"/>
          </a:p>
          <a:p>
            <a:pPr marL="0" indent="0" algn="ctr">
              <a:buNone/>
            </a:pPr>
            <a:r>
              <a:rPr lang="en-GB" b="1" dirty="0" smtClean="0"/>
              <a:t>Your Individual Personal Plan</a:t>
            </a:r>
            <a:endParaRPr lang="en-GB" b="1" dirty="0"/>
          </a:p>
        </p:txBody>
      </p:sp>
    </p:spTree>
    <p:extLst>
      <p:ext uri="{BB962C8B-B14F-4D97-AF65-F5344CB8AC3E}">
        <p14:creationId xmlns:p14="http://schemas.microsoft.com/office/powerpoint/2010/main" val="3547663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b="1" dirty="0" smtClean="0"/>
              <a:t>Consider and think</a:t>
            </a:r>
            <a:endParaRPr lang="en-GB" dirty="0"/>
          </a:p>
        </p:txBody>
      </p:sp>
      <p:sp>
        <p:nvSpPr>
          <p:cNvPr id="3" name="Content Placeholder 2"/>
          <p:cNvSpPr>
            <a:spLocks noGrp="1"/>
          </p:cNvSpPr>
          <p:nvPr>
            <p:ph idx="1"/>
          </p:nvPr>
        </p:nvSpPr>
        <p:spPr/>
        <p:txBody>
          <a:bodyPr>
            <a:normAutofit lnSpcReduction="10000"/>
          </a:bodyPr>
          <a:lstStyle/>
          <a:p>
            <a:r>
              <a:rPr lang="en-GB" dirty="0" smtClean="0"/>
              <a:t>Think </a:t>
            </a:r>
            <a:r>
              <a:rPr lang="en-GB" dirty="0"/>
              <a:t>about what you want to do and what you want to happen to you if you</a:t>
            </a:r>
          </a:p>
          <a:p>
            <a:pPr lvl="1"/>
            <a:r>
              <a:rPr lang="en-GB" dirty="0"/>
              <a:t>are a carer</a:t>
            </a:r>
          </a:p>
          <a:p>
            <a:pPr lvl="1"/>
            <a:r>
              <a:rPr lang="en-GB" dirty="0"/>
              <a:t>have an emergency or sudden catastrophic incident </a:t>
            </a:r>
          </a:p>
          <a:p>
            <a:pPr lvl="1"/>
            <a:r>
              <a:rPr lang="en-GB" dirty="0"/>
              <a:t>if you grow older and more frail  </a:t>
            </a:r>
          </a:p>
          <a:p>
            <a:pPr lvl="1"/>
            <a:r>
              <a:rPr lang="en-GB" dirty="0"/>
              <a:t>if for some reason you are unable to manage your own affairs effectively</a:t>
            </a:r>
          </a:p>
          <a:p>
            <a:pPr lvl="1"/>
            <a:r>
              <a:rPr lang="en-GB" dirty="0"/>
              <a:t>if you would like to be supported positively when you approach end of life  </a:t>
            </a:r>
          </a:p>
          <a:p>
            <a:endParaRPr lang="en-GB" dirty="0"/>
          </a:p>
        </p:txBody>
      </p:sp>
    </p:spTree>
    <p:extLst>
      <p:ext uri="{BB962C8B-B14F-4D97-AF65-F5344CB8AC3E}">
        <p14:creationId xmlns:p14="http://schemas.microsoft.com/office/powerpoint/2010/main" val="2504145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lvl="0"/>
            <a:r>
              <a:rPr lang="en-GB" b="1" dirty="0" smtClean="0"/>
              <a:t>Arrange</a:t>
            </a:r>
            <a:endParaRPr lang="en-GB" dirty="0"/>
          </a:p>
        </p:txBody>
      </p:sp>
      <p:sp>
        <p:nvSpPr>
          <p:cNvPr id="3" name="Content Placeholder 2"/>
          <p:cNvSpPr>
            <a:spLocks noGrp="1"/>
          </p:cNvSpPr>
          <p:nvPr>
            <p:ph idx="1"/>
          </p:nvPr>
        </p:nvSpPr>
        <p:spPr>
          <a:xfrm>
            <a:off x="457200" y="1196752"/>
            <a:ext cx="8229600" cy="5256584"/>
          </a:xfrm>
        </p:spPr>
        <p:txBody>
          <a:bodyPr>
            <a:normAutofit fontScale="77500" lnSpcReduction="20000"/>
          </a:bodyPr>
          <a:lstStyle/>
          <a:p>
            <a:r>
              <a:rPr lang="en-GB" dirty="0" smtClean="0"/>
              <a:t>Arrange </a:t>
            </a:r>
            <a:r>
              <a:rPr lang="en-GB" dirty="0"/>
              <a:t>for one or two reliable trustworthy people, or a number of reliable people, who you can trust and rely on to act on your behalf if something goes wrong and/or who will help you to retain as much independence as possible.  </a:t>
            </a:r>
          </a:p>
          <a:p>
            <a:pPr lvl="1"/>
            <a:r>
              <a:rPr lang="en-GB" dirty="0"/>
              <a:t>Decide what you want them to do and ensure they know your wishes</a:t>
            </a:r>
          </a:p>
          <a:p>
            <a:pPr lvl="1"/>
            <a:r>
              <a:rPr lang="en-GB" dirty="0"/>
              <a:t>Keep them informed of any changes. </a:t>
            </a:r>
          </a:p>
          <a:p>
            <a:pPr lvl="1"/>
            <a:r>
              <a:rPr lang="en-GB" dirty="0"/>
              <a:t>Make sure they can be contacted in an emergency using some of the following: </a:t>
            </a:r>
          </a:p>
          <a:p>
            <a:pPr lvl="2"/>
            <a:r>
              <a:rPr lang="en-GB" dirty="0"/>
              <a:t>a credit card size </a:t>
            </a:r>
            <a:r>
              <a:rPr lang="en-GB" dirty="0" smtClean="0"/>
              <a:t>contact </a:t>
            </a:r>
            <a:r>
              <a:rPr lang="en-GB" dirty="0"/>
              <a:t>card</a:t>
            </a:r>
          </a:p>
          <a:p>
            <a:pPr lvl="2"/>
            <a:r>
              <a:rPr lang="en-GB" dirty="0"/>
              <a:t>a Message in a Bottle in your fridge or car</a:t>
            </a:r>
          </a:p>
          <a:p>
            <a:pPr lvl="2"/>
            <a:r>
              <a:rPr lang="en-GB" dirty="0"/>
              <a:t>an ICE number on your mobile phone</a:t>
            </a:r>
          </a:p>
          <a:p>
            <a:pPr lvl="2"/>
            <a:r>
              <a:rPr lang="en-GB" dirty="0"/>
              <a:t>alternative methods of your choice e.g. medic alert</a:t>
            </a:r>
          </a:p>
          <a:p>
            <a:r>
              <a:rPr lang="en-GB" i="1" dirty="0"/>
              <a:t>NB	If you feel it is difficult to identify someone to be your contact, talk to your solicitor or Carers Together who may be able to signpost you to someone who can help.</a:t>
            </a:r>
            <a:endParaRPr lang="en-GB" sz="4400" dirty="0"/>
          </a:p>
          <a:p>
            <a:endParaRPr lang="en-GB" dirty="0"/>
          </a:p>
        </p:txBody>
      </p:sp>
    </p:spTree>
    <p:extLst>
      <p:ext uri="{BB962C8B-B14F-4D97-AF65-F5344CB8AC3E}">
        <p14:creationId xmlns:p14="http://schemas.microsoft.com/office/powerpoint/2010/main" val="2127147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lvl="0"/>
            <a:r>
              <a:rPr lang="en-GB" sz="3200" b="1" dirty="0"/>
              <a:t>Plan, prepare and record your </a:t>
            </a:r>
            <a:r>
              <a:rPr lang="en-GB" sz="3200" b="1" dirty="0" smtClean="0"/>
              <a:t>wishes (1)</a:t>
            </a:r>
            <a:endParaRPr lang="en-GB" sz="3200" dirty="0"/>
          </a:p>
        </p:txBody>
      </p:sp>
      <p:sp>
        <p:nvSpPr>
          <p:cNvPr id="3" name="Content Placeholder 2"/>
          <p:cNvSpPr>
            <a:spLocks noGrp="1"/>
          </p:cNvSpPr>
          <p:nvPr>
            <p:ph idx="1"/>
          </p:nvPr>
        </p:nvSpPr>
        <p:spPr>
          <a:xfrm>
            <a:off x="457200" y="1124744"/>
            <a:ext cx="8229600" cy="5001419"/>
          </a:xfrm>
        </p:spPr>
        <p:txBody>
          <a:bodyPr>
            <a:normAutofit fontScale="77500" lnSpcReduction="20000"/>
          </a:bodyPr>
          <a:lstStyle/>
          <a:p>
            <a:pPr marL="514350" lvl="1" indent="-514350">
              <a:buAutoNum type="alphaLcParenR"/>
            </a:pPr>
            <a:r>
              <a:rPr lang="en-GB" dirty="0" smtClean="0"/>
              <a:t>Complete </a:t>
            </a:r>
            <a:r>
              <a:rPr lang="en-GB" dirty="0"/>
              <a:t>the legal paperwork to ensure your wishes will be </a:t>
            </a:r>
            <a:r>
              <a:rPr lang="en-GB" dirty="0" smtClean="0"/>
              <a:t>carried  out </a:t>
            </a:r>
            <a:r>
              <a:rPr lang="en-GB" dirty="0"/>
              <a:t>e.g.</a:t>
            </a:r>
          </a:p>
          <a:p>
            <a:pPr lvl="2"/>
            <a:r>
              <a:rPr lang="en-GB" sz="3100" dirty="0"/>
              <a:t>Will – essential but only activated after you have died</a:t>
            </a:r>
          </a:p>
          <a:p>
            <a:pPr lvl="2"/>
            <a:r>
              <a:rPr lang="en-GB" sz="3100" dirty="0"/>
              <a:t>Lasting Power of Attorney - Health and Welfare </a:t>
            </a:r>
          </a:p>
          <a:p>
            <a:pPr lvl="2"/>
            <a:r>
              <a:rPr lang="en-GB" sz="3100" dirty="0"/>
              <a:t>Lasting Power of Attorney - Property and Financial Affairs</a:t>
            </a:r>
          </a:p>
          <a:p>
            <a:r>
              <a:rPr lang="en-GB" dirty="0"/>
              <a:t>(LPAs give legal control to someone else, when you are unable to act for yourself)</a:t>
            </a:r>
            <a:endParaRPr lang="en-GB" sz="4400" dirty="0"/>
          </a:p>
          <a:p>
            <a:pPr lvl="2"/>
            <a:r>
              <a:rPr lang="en-GB" sz="3100" dirty="0"/>
              <a:t>Advance Decision or Advance Directive</a:t>
            </a:r>
          </a:p>
          <a:p>
            <a:r>
              <a:rPr lang="en-GB" dirty="0"/>
              <a:t>(Indicates your wish to refuse all or some forms of medical treatment if you lose mental capacity in the future)</a:t>
            </a:r>
            <a:r>
              <a:rPr lang="en-GB" sz="4400" dirty="0"/>
              <a:t>  </a:t>
            </a:r>
          </a:p>
          <a:p>
            <a:r>
              <a:rPr lang="en-GB" i="1" dirty="0"/>
              <a:t>The above give legal control to someone else to act in your best interests if you are unable to act	 for yourself – otherwise the state will decide what happens to you</a:t>
            </a:r>
            <a:endParaRPr lang="en-GB" sz="4400" dirty="0"/>
          </a:p>
          <a:p>
            <a:endParaRPr lang="en-GB" dirty="0"/>
          </a:p>
        </p:txBody>
      </p:sp>
    </p:spTree>
    <p:extLst>
      <p:ext uri="{BB962C8B-B14F-4D97-AF65-F5344CB8AC3E}">
        <p14:creationId xmlns:p14="http://schemas.microsoft.com/office/powerpoint/2010/main" val="1812515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lvl="0"/>
            <a:r>
              <a:rPr lang="en-GB" sz="3200" b="1" dirty="0"/>
              <a:t>Plan, prepare and record your </a:t>
            </a:r>
            <a:r>
              <a:rPr lang="en-GB" sz="3200" b="1" dirty="0" smtClean="0"/>
              <a:t>wishes (2)</a:t>
            </a:r>
            <a:endParaRPr lang="en-GB" sz="3200" dirty="0"/>
          </a:p>
        </p:txBody>
      </p:sp>
      <p:sp>
        <p:nvSpPr>
          <p:cNvPr id="3" name="Content Placeholder 2"/>
          <p:cNvSpPr>
            <a:spLocks noGrp="1"/>
          </p:cNvSpPr>
          <p:nvPr>
            <p:ph idx="1"/>
          </p:nvPr>
        </p:nvSpPr>
        <p:spPr>
          <a:xfrm>
            <a:off x="457200" y="1124744"/>
            <a:ext cx="8229600" cy="5001419"/>
          </a:xfrm>
        </p:spPr>
        <p:txBody>
          <a:bodyPr>
            <a:normAutofit fontScale="92500"/>
          </a:bodyPr>
          <a:lstStyle/>
          <a:p>
            <a:pPr marL="514350" lvl="1" indent="-514350">
              <a:buAutoNum type="alphaLcParenR" startAt="2"/>
            </a:pPr>
            <a:r>
              <a:rPr lang="en-GB" dirty="0" smtClean="0"/>
              <a:t>Prepare </a:t>
            </a:r>
            <a:r>
              <a:rPr lang="en-GB" dirty="0"/>
              <a:t>and record your wishes in your </a:t>
            </a:r>
            <a:r>
              <a:rPr lang="en-GB" dirty="0" smtClean="0"/>
              <a:t>personal</a:t>
            </a:r>
          </a:p>
          <a:p>
            <a:pPr marL="0" lvl="1" indent="0">
              <a:buNone/>
            </a:pPr>
            <a:r>
              <a:rPr lang="en-GB" dirty="0"/>
              <a:t> </a:t>
            </a:r>
            <a:r>
              <a:rPr lang="en-GB" dirty="0" smtClean="0"/>
              <a:t>       </a:t>
            </a:r>
            <a:r>
              <a:rPr lang="en-GB" dirty="0"/>
              <a:t>individual plan </a:t>
            </a:r>
            <a:r>
              <a:rPr lang="en-GB" sz="1800" i="1" dirty="0"/>
              <a:t>(person centred plan)</a:t>
            </a:r>
            <a:endParaRPr lang="en-GB" dirty="0"/>
          </a:p>
          <a:p>
            <a:pPr marL="901700" lvl="2" indent="-358775"/>
            <a:r>
              <a:rPr lang="en-GB" sz="2600" dirty="0"/>
              <a:t>This is not just about giving legal control to someone else, when you are unable to act for yourself, but all the myriad small things we take for granted every day e.g. pet care, house, garden, books, favourite possessions..  </a:t>
            </a:r>
          </a:p>
          <a:p>
            <a:pPr marL="901700" lvl="2" indent="-358775"/>
            <a:r>
              <a:rPr lang="en-GB" sz="2600" dirty="0"/>
              <a:t>It is about identifying your contacts and personal information to share e.g. your GP, wishes, medication, preferred care etc.</a:t>
            </a:r>
          </a:p>
          <a:p>
            <a:pPr marL="901700" lvl="2" indent="-358775"/>
            <a:r>
              <a:rPr lang="en-GB" sz="2600" dirty="0"/>
              <a:t>It is making your wishes clear e.g. who to contact, who will look after your pet, what you want to happen in a crisis, what are your likes and dislikes etc</a:t>
            </a:r>
            <a:r>
              <a:rPr lang="en-GB" sz="2600" dirty="0" smtClean="0"/>
              <a:t>.</a:t>
            </a:r>
            <a:r>
              <a:rPr lang="en-GB" sz="2600" dirty="0"/>
              <a:t> </a:t>
            </a:r>
          </a:p>
          <a:p>
            <a:endParaRPr lang="en-GB" dirty="0"/>
          </a:p>
        </p:txBody>
      </p:sp>
    </p:spTree>
    <p:extLst>
      <p:ext uri="{BB962C8B-B14F-4D97-AF65-F5344CB8AC3E}">
        <p14:creationId xmlns:p14="http://schemas.microsoft.com/office/powerpoint/2010/main" val="4046534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b="1" dirty="0" smtClean="0"/>
              <a:t>Ensure</a:t>
            </a:r>
            <a:endParaRPr lang="en-GB" dirty="0"/>
          </a:p>
        </p:txBody>
      </p:sp>
      <p:sp>
        <p:nvSpPr>
          <p:cNvPr id="3" name="Content Placeholder 2"/>
          <p:cNvSpPr>
            <a:spLocks noGrp="1"/>
          </p:cNvSpPr>
          <p:nvPr>
            <p:ph idx="1"/>
          </p:nvPr>
        </p:nvSpPr>
        <p:spPr/>
        <p:txBody>
          <a:bodyPr/>
          <a:lstStyle/>
          <a:p>
            <a:pPr lvl="1"/>
            <a:r>
              <a:rPr lang="en-GB" dirty="0" smtClean="0"/>
              <a:t>Ensure </a:t>
            </a:r>
            <a:r>
              <a:rPr lang="en-GB" dirty="0"/>
              <a:t>your preferred contacts know where to find your personal plan and your legal paperwork - keep the paperwork in a planned regular place in your home</a:t>
            </a:r>
          </a:p>
          <a:p>
            <a:pPr lvl="1"/>
            <a:r>
              <a:rPr lang="en-GB" dirty="0"/>
              <a:t>Enjoy the peace of mind the plan brings to you</a:t>
            </a:r>
          </a:p>
          <a:p>
            <a:pPr lvl="1"/>
            <a:r>
              <a:rPr lang="en-GB" dirty="0"/>
              <a:t>Ensure you update it when there are any changes in your life</a:t>
            </a:r>
          </a:p>
          <a:p>
            <a:endParaRPr lang="en-GB" dirty="0"/>
          </a:p>
        </p:txBody>
      </p:sp>
    </p:spTree>
    <p:extLst>
      <p:ext uri="{BB962C8B-B14F-4D97-AF65-F5344CB8AC3E}">
        <p14:creationId xmlns:p14="http://schemas.microsoft.com/office/powerpoint/2010/main" val="2600740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pPr marL="0" indent="0" algn="ctr">
              <a:buNone/>
            </a:pPr>
            <a:endParaRPr lang="en-GB" dirty="0" smtClean="0"/>
          </a:p>
          <a:p>
            <a:pPr marL="0" indent="0" algn="ctr">
              <a:buNone/>
            </a:pPr>
            <a:endParaRPr lang="en-GB" dirty="0"/>
          </a:p>
          <a:p>
            <a:pPr marL="0" indent="0" algn="ctr">
              <a:buNone/>
            </a:pPr>
            <a:endParaRPr lang="en-GB" dirty="0" smtClean="0"/>
          </a:p>
          <a:p>
            <a:pPr marL="0" indent="0" algn="ctr">
              <a:buNone/>
            </a:pPr>
            <a:r>
              <a:rPr lang="en-GB" dirty="0" smtClean="0"/>
              <a:t>Say it Once</a:t>
            </a:r>
            <a:endParaRPr lang="en-GB" dirty="0"/>
          </a:p>
        </p:txBody>
      </p:sp>
    </p:spTree>
    <p:extLst>
      <p:ext uri="{BB962C8B-B14F-4D97-AF65-F5344CB8AC3E}">
        <p14:creationId xmlns:p14="http://schemas.microsoft.com/office/powerpoint/2010/main" val="3246935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1252</Words>
  <Application>Microsoft Office PowerPoint</Application>
  <PresentationFormat>On-screen Show (4:3)</PresentationFormat>
  <Paragraphs>121</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‘Knowledge Networking’</vt:lpstr>
      <vt:lpstr>What lights my passion?</vt:lpstr>
      <vt:lpstr>PowerPoint Presentation</vt:lpstr>
      <vt:lpstr>Consider and think</vt:lpstr>
      <vt:lpstr>Arrange</vt:lpstr>
      <vt:lpstr>Plan, prepare and record your wishes (1)</vt:lpstr>
      <vt:lpstr>Plan, prepare and record your wishes (2)</vt:lpstr>
      <vt:lpstr>Ensure</vt:lpstr>
      <vt:lpstr>PowerPoint Presentation</vt:lpstr>
      <vt:lpstr>My Personal Record - Contents</vt:lpstr>
      <vt:lpstr>Section 1 My Personal Information and Plans</vt:lpstr>
      <vt:lpstr>Section 2  My Appointments and Communication Logs </vt:lpstr>
      <vt:lpstr>Section 3  My Personal Health and Social Care Information and Plans</vt:lpstr>
      <vt:lpstr>Section 4                                                           Local, National and Community Information </vt:lpstr>
      <vt:lpstr>My Personal Record</vt:lpstr>
      <vt:lpstr>My Personal Record</vt:lpstr>
      <vt:lpstr>PowerPoint Presentation</vt:lpstr>
      <vt:lpstr>What else do we need to think about?</vt:lpstr>
      <vt:lpstr>What else do we need to think about?</vt:lpstr>
      <vt:lpstr>Get in touch?</vt:lpstr>
    </vt:vector>
  </TitlesOfParts>
  <Company>Carers Together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 Meader</dc:creator>
  <cp:lastModifiedBy>Anne Meader</cp:lastModifiedBy>
  <cp:revision>9</cp:revision>
  <dcterms:created xsi:type="dcterms:W3CDTF">2016-07-10T19:18:47Z</dcterms:created>
  <dcterms:modified xsi:type="dcterms:W3CDTF">2016-07-10T22:09:42Z</dcterms:modified>
</cp:coreProperties>
</file>